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y="5143500" cx="9144000"/>
  <p:notesSz cx="6858000" cy="9144000"/>
  <p:embeddedFontLst>
    <p:embeddedFont>
      <p:font typeface="Raleway"/>
      <p:regular r:id="rId23"/>
      <p:bold r:id="rId24"/>
      <p:italic r:id="rId25"/>
      <p:boldItalic r:id="rId26"/>
    </p:embeddedFont>
    <p:embeddedFont>
      <p:font typeface="Lato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Raleway-bold.fntdata"/><Relationship Id="rId23" Type="http://schemas.openxmlformats.org/officeDocument/2006/relationships/font" Target="fonts/Ralew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aleway-boldItalic.fntdata"/><Relationship Id="rId25" Type="http://schemas.openxmlformats.org/officeDocument/2006/relationships/font" Target="fonts/Raleway-italic.fntdata"/><Relationship Id="rId28" Type="http://schemas.openxmlformats.org/officeDocument/2006/relationships/font" Target="fonts/Lato-bold.fntdata"/><Relationship Id="rId27" Type="http://schemas.openxmlformats.org/officeDocument/2006/relationships/font" Target="fonts/Lat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Lato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font" Target="fonts/Lato-bold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Google Shape;19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0" name="Google Shape;20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3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oogle Shape;26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7" name="Google Shape;27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" name="Google Shape;29;p4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b="1" i="0" sz="2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b="1" i="0" sz="2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b="1" i="0" sz="2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b="1" i="0" sz="2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b="1" i="0" sz="2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b="1" i="0" sz="2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b="1" i="0" sz="2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b="1" i="0" sz="2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Raleway"/>
              <a:buNone/>
              <a:defRPr b="1" i="0" sz="2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b="0" i="0" sz="13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b="0" i="0" sz="11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youtu.be/aXBrDi4ea0c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273132" y="1819650"/>
            <a:ext cx="8704613" cy="16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/>
              <a:t>ASC 3: GRAFITIS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sz="1600"/>
              <a:t>@Laura Gasca Jiménez y Dr. Alejandra Balestra</a:t>
            </a:r>
            <a:endParaRPr sz="1600"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961802" y="328225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-US"/>
              <a:t>Lección 9: La cultura popular y los medios de comunicación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EN FACEBOOK...</a:t>
            </a:r>
            <a:endParaRPr/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Parte 1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Parte 2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Parte 3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300"/>
              <a:buNone/>
            </a:pPr>
            <a:r>
              <a:t/>
            </a:r>
            <a:endParaRPr sz="1800"/>
          </a:p>
        </p:txBody>
      </p:sp>
      <p:sp>
        <p:nvSpPr>
          <p:cNvPr id="94" name="Google Shape;94;p14"/>
          <p:cNvSpPr txBox="1"/>
          <p:nvPr/>
        </p:nvSpPr>
        <p:spPr>
          <a:xfrm>
            <a:off x="2181550" y="3859100"/>
            <a:ext cx="51336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US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Please, find the right post to answer</a:t>
            </a:r>
            <a:endParaRPr b="1" i="0" sz="1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PARTE 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727650" y="64516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Responde los “posts” del profesor</a:t>
            </a:r>
            <a:endParaRPr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398625" y="1180365"/>
            <a:ext cx="8346750" cy="22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US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Examina detalladamente (</a:t>
            </a:r>
            <a:r>
              <a:rPr i="1" lang="en-US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in detail</a:t>
            </a:r>
            <a:r>
              <a:rPr lang="en-US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) los grafitis de este PP, elige tres y escribe en Facebook un nombre. Copia la foto en comentarios debajo de este post y el nombre que elegiste. Sé original y creativo/a. Por ejemplo: </a:t>
            </a:r>
            <a:r>
              <a:rPr b="1" lang="en-US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Todos somos iguales</a:t>
            </a:r>
            <a:r>
              <a:rPr lang="en-US" sz="1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/>
          </a:p>
          <a:p>
            <a:pPr indent="0" lvl="0" marL="1460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6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4373800" y="2781475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7557716" y="3944924"/>
            <a:ext cx="1256083" cy="562092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Total: 30 puntos</a:t>
            </a:r>
            <a:endParaRPr b="1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61309" y="2571750"/>
            <a:ext cx="5298229" cy="24066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type="title"/>
          </p:nvPr>
        </p:nvSpPr>
        <p:spPr>
          <a:xfrm>
            <a:off x="727650" y="64516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Responde los “posts” del/de la profesor/a</a:t>
            </a:r>
            <a:endParaRPr/>
          </a:p>
        </p:txBody>
      </p:sp>
      <p:sp>
        <p:nvSpPr>
          <p:cNvPr id="114" name="Google Shape;114;p17"/>
          <p:cNvSpPr txBox="1"/>
          <p:nvPr/>
        </p:nvSpPr>
        <p:spPr>
          <a:xfrm>
            <a:off x="4373800" y="2781475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6933" y="1525405"/>
            <a:ext cx="6400800" cy="336804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7"/>
          <p:cNvSpPr txBox="1"/>
          <p:nvPr/>
        </p:nvSpPr>
        <p:spPr>
          <a:xfrm>
            <a:off x="831519" y="1217628"/>
            <a:ext cx="91082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Grafiti 1.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>
            <p:ph type="title"/>
          </p:nvPr>
        </p:nvSpPr>
        <p:spPr>
          <a:xfrm>
            <a:off x="727650" y="64516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Responde los “posts” del/de la profesor/a</a:t>
            </a:r>
            <a:endParaRPr/>
          </a:p>
        </p:txBody>
      </p:sp>
      <p:sp>
        <p:nvSpPr>
          <p:cNvPr id="122" name="Google Shape;122;p18"/>
          <p:cNvSpPr txBox="1"/>
          <p:nvPr/>
        </p:nvSpPr>
        <p:spPr>
          <a:xfrm>
            <a:off x="4373800" y="2781475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831519" y="1217628"/>
            <a:ext cx="86113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Grafiti 2 </a:t>
            </a:r>
            <a:endParaRPr/>
          </a:p>
        </p:txBody>
      </p:sp>
      <p:pic>
        <p:nvPicPr>
          <p:cNvPr id="124" name="Google Shape;12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4732" y="1525405"/>
            <a:ext cx="6109467" cy="35225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727650" y="64516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Responde los “posts” del/de la profesor/a</a:t>
            </a:r>
            <a:endParaRPr/>
          </a:p>
        </p:txBody>
      </p:sp>
      <p:sp>
        <p:nvSpPr>
          <p:cNvPr id="130" name="Google Shape;130;p19"/>
          <p:cNvSpPr txBox="1"/>
          <p:nvPr/>
        </p:nvSpPr>
        <p:spPr>
          <a:xfrm>
            <a:off x="4373800" y="2781475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831519" y="1217628"/>
            <a:ext cx="86113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Grafiti 3 </a:t>
            </a:r>
            <a:endParaRPr/>
          </a:p>
        </p:txBody>
      </p:sp>
      <p:pic>
        <p:nvPicPr>
          <p:cNvPr id="132" name="Google Shape;1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2652" y="1217628"/>
            <a:ext cx="6197600" cy="3729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0"/>
          <p:cNvSpPr txBox="1"/>
          <p:nvPr>
            <p:ph type="title"/>
          </p:nvPr>
        </p:nvSpPr>
        <p:spPr>
          <a:xfrm>
            <a:off x="727650" y="64516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Responde los “posts” del/de la profesor/a</a:t>
            </a:r>
            <a:endParaRPr/>
          </a:p>
        </p:txBody>
      </p:sp>
      <p:sp>
        <p:nvSpPr>
          <p:cNvPr id="138" name="Google Shape;138;p20"/>
          <p:cNvSpPr txBox="1"/>
          <p:nvPr/>
        </p:nvSpPr>
        <p:spPr>
          <a:xfrm>
            <a:off x="4373800" y="2781475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831519" y="1217628"/>
            <a:ext cx="86113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Grafiti 4 </a:t>
            </a:r>
            <a:endParaRPr/>
          </a:p>
        </p:txBody>
      </p:sp>
      <p:pic>
        <p:nvPicPr>
          <p:cNvPr id="140" name="Google Shape;14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0465" y="1159128"/>
            <a:ext cx="5800937" cy="382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727650" y="64516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Responde los “posts” del/de la profesor/a</a:t>
            </a:r>
            <a:endParaRPr/>
          </a:p>
        </p:txBody>
      </p:sp>
      <p:sp>
        <p:nvSpPr>
          <p:cNvPr id="146" name="Google Shape;146;p21"/>
          <p:cNvSpPr txBox="1"/>
          <p:nvPr/>
        </p:nvSpPr>
        <p:spPr>
          <a:xfrm>
            <a:off x="4373800" y="2781475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831519" y="1217628"/>
            <a:ext cx="86113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Grafiti 5 </a:t>
            </a:r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6532" y="1320799"/>
            <a:ext cx="6333067" cy="3677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>
            <p:ph type="title"/>
          </p:nvPr>
        </p:nvSpPr>
        <p:spPr>
          <a:xfrm>
            <a:off x="727650" y="645165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Responde los “posts” del/de la profesor/a</a:t>
            </a:r>
            <a:endParaRPr/>
          </a:p>
        </p:txBody>
      </p:sp>
      <p:sp>
        <p:nvSpPr>
          <p:cNvPr id="154" name="Google Shape;154;p22"/>
          <p:cNvSpPr txBox="1"/>
          <p:nvPr/>
        </p:nvSpPr>
        <p:spPr>
          <a:xfrm>
            <a:off x="4373800" y="2781475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831519" y="1217628"/>
            <a:ext cx="86113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Grafiti 6 </a:t>
            </a:r>
            <a:endParaRPr/>
          </a:p>
        </p:txBody>
      </p:sp>
      <p:pic>
        <p:nvPicPr>
          <p:cNvPr descr="A picture of a graffitti in Buenos Aires, Argentina. " id="156" name="Google Shape;15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52132" y="1180365"/>
            <a:ext cx="5520267" cy="3835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/>
        </p:nvSpPr>
        <p:spPr>
          <a:xfrm>
            <a:off x="4373800" y="2781475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23"/>
          <p:cNvSpPr txBox="1"/>
          <p:nvPr/>
        </p:nvSpPr>
        <p:spPr>
          <a:xfrm>
            <a:off x="831519" y="1217628"/>
            <a:ext cx="86113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Grafiti 7 </a:t>
            </a:r>
            <a:endParaRPr/>
          </a:p>
        </p:txBody>
      </p:sp>
      <p:pic>
        <p:nvPicPr>
          <p:cNvPr descr="A picture    containing building, sky, outdoor &#10; &#10;Description automatically generated&#10;&#10;A picture of a graffitti, containing building, sky, outdoor chimmeys and flowers. Pics from Barcelona, Spain." id="163" name="Google Shape;16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0083" y="391675"/>
            <a:ext cx="3430271" cy="4573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/>
          <p:nvPr/>
        </p:nvSpPr>
        <p:spPr>
          <a:xfrm>
            <a:off x="4373800" y="2781475"/>
            <a:ext cx="73371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4"/>
          <p:cNvSpPr txBox="1"/>
          <p:nvPr/>
        </p:nvSpPr>
        <p:spPr>
          <a:xfrm>
            <a:off x="463384" y="184475"/>
            <a:ext cx="81144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Grafiti 8</a:t>
            </a:r>
            <a:endParaRPr/>
          </a:p>
        </p:txBody>
      </p:sp>
      <p:grpSp>
        <p:nvGrpSpPr>
          <p:cNvPr id="170" name="Google Shape;170;p24"/>
          <p:cNvGrpSpPr/>
          <p:nvPr/>
        </p:nvGrpSpPr>
        <p:grpSpPr>
          <a:xfrm>
            <a:off x="748392" y="184475"/>
            <a:ext cx="8200162" cy="4839526"/>
            <a:chOff x="748392" y="184475"/>
            <a:chExt cx="8200162" cy="4839526"/>
          </a:xfrm>
        </p:grpSpPr>
        <p:pic>
          <p:nvPicPr>
            <p:cNvPr descr="A graffiti covered wall &#10; &#10;Description automatically generated" id="171" name="Google Shape;17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48392" y="538948"/>
              <a:ext cx="5417903" cy="44850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picture containing table, ground, floor, indoor &#10; &#10;Description automatically generated" id="172" name="Google Shape;172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693057" y="184475"/>
              <a:ext cx="4255497" cy="195568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PARTE 2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729450" y="12809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</a:pPr>
            <a:r>
              <a:rPr lang="en-US"/>
              <a:t>¡A VER!</a:t>
            </a:r>
            <a:br>
              <a:rPr lang="en-US"/>
            </a:br>
            <a:br>
              <a:rPr lang="en-US"/>
            </a:br>
            <a:r>
              <a:rPr lang="en-US"/>
              <a:t>Haz click en "Grafiti" para ver el cortometraje</a:t>
            </a:r>
            <a:br>
              <a:rPr lang="en-US"/>
            </a:br>
            <a:r>
              <a:rPr lang="en-US" u="sng">
                <a:solidFill>
                  <a:schemeClr val="hlink"/>
                </a:solidFill>
                <a:hlinkClick r:id="rId3"/>
              </a:rPr>
              <a:t>GRAFITI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PARTE 3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526903" y="473428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</a:pPr>
            <a:r>
              <a:rPr lang="en-US"/>
              <a:t>DESPUÉS DE VER</a:t>
            </a:r>
            <a:br>
              <a:rPr lang="en-US"/>
            </a:br>
            <a:br>
              <a:rPr lang="en-US"/>
            </a:br>
            <a:br>
              <a:rPr lang="en-US"/>
            </a:br>
            <a:endParaRPr b="0" sz="2000">
              <a:solidFill>
                <a:srgbClr val="111111"/>
              </a:solidFill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7742715" y="4482333"/>
            <a:ext cx="1093500" cy="470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20 puntos</a:t>
            </a:r>
            <a:endParaRPr b="1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8"/>
          <p:cNvSpPr/>
          <p:nvPr/>
        </p:nvSpPr>
        <p:spPr>
          <a:xfrm>
            <a:off x="236777" y="1167381"/>
            <a:ext cx="8268952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Responde las preguntas 1 a 3 en comentarios de este post. </a:t>
            </a:r>
            <a:b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b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1. ¿Qué quiere expresar el artista mediante el grafiti del video? Da tu opinión en un párrafo de por lo menos 5 oraciones.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2. ¿Qué diría el niño si pudiera hablar? (What would the kid say if he could talk?) Da tu opinión en un párrafo de por lo menos 10 oraciones. </a:t>
            </a:r>
            <a:endParaRPr/>
          </a:p>
        </p:txBody>
      </p:sp>
      <p:sp>
        <p:nvSpPr>
          <p:cNvPr id="195" name="Google Shape;195;p28"/>
          <p:cNvSpPr txBox="1"/>
          <p:nvPr/>
        </p:nvSpPr>
        <p:spPr>
          <a:xfrm>
            <a:off x="7813723" y="3060207"/>
            <a:ext cx="1093500" cy="470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 puntos</a:t>
            </a:r>
            <a:endParaRPr b="1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/>
          <p:nvPr>
            <p:ph type="title"/>
          </p:nvPr>
        </p:nvSpPr>
        <p:spPr>
          <a:xfrm>
            <a:off x="526903" y="473428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</a:pPr>
            <a:r>
              <a:rPr lang="en-US"/>
              <a:t>DESPUÉS DE VER</a:t>
            </a:r>
            <a:br>
              <a:rPr lang="en-US"/>
            </a:br>
            <a:br>
              <a:rPr lang="en-US"/>
            </a:br>
            <a:br>
              <a:rPr lang="en-US"/>
            </a:br>
            <a:endParaRPr b="0" sz="2000">
              <a:solidFill>
                <a:srgbClr val="111111"/>
              </a:solidFill>
            </a:endParaRPr>
          </a:p>
        </p:txBody>
      </p:sp>
      <p:sp>
        <p:nvSpPr>
          <p:cNvPr id="201" name="Google Shape;201;p29"/>
          <p:cNvSpPr/>
          <p:nvPr/>
        </p:nvSpPr>
        <p:spPr>
          <a:xfrm>
            <a:off x="236777" y="1352047"/>
            <a:ext cx="8268952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3. Busca la imagen de un grafiti que te guste en Internet o toma una foto de un grafiti en Houston. Publica la imagen en comentarios de este post y descríbela. ¿Cómo se titula? (Si no tiene título, inventa uno) ¿En qué ciudad está?  ¿Quién es el artista? ¿Cómo es?  ¿Qué temas trata? ¿Por qué te gusta?</a:t>
            </a:r>
            <a:endParaRPr/>
          </a:p>
        </p:txBody>
      </p:sp>
      <p:sp>
        <p:nvSpPr>
          <p:cNvPr id="202" name="Google Shape;202;p29"/>
          <p:cNvSpPr txBox="1"/>
          <p:nvPr/>
        </p:nvSpPr>
        <p:spPr>
          <a:xfrm>
            <a:off x="7781094" y="4029703"/>
            <a:ext cx="1093500" cy="470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20 puntos</a:t>
            </a:r>
            <a:endParaRPr b="1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/>
          <p:nvPr>
            <p:ph type="title"/>
          </p:nvPr>
        </p:nvSpPr>
        <p:spPr>
          <a:xfrm>
            <a:off x="526903" y="473428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</a:pPr>
            <a:r>
              <a:rPr lang="en-US"/>
              <a:t>DESPUÉS DE VER</a:t>
            </a:r>
            <a:br>
              <a:rPr lang="en-US"/>
            </a:br>
            <a:br>
              <a:rPr lang="en-US"/>
            </a:br>
            <a:br>
              <a:rPr lang="en-US"/>
            </a:br>
            <a:endParaRPr b="0" sz="2000">
              <a:solidFill>
                <a:srgbClr val="111111"/>
              </a:solidFill>
            </a:endParaRPr>
          </a:p>
        </p:txBody>
      </p:sp>
      <p:sp>
        <p:nvSpPr>
          <p:cNvPr id="208" name="Google Shape;208;p30"/>
          <p:cNvSpPr/>
          <p:nvPr/>
        </p:nvSpPr>
        <p:spPr>
          <a:xfrm>
            <a:off x="236777" y="1352047"/>
            <a:ext cx="826895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4. Lee las publicaciones de tus compañeros/as y expresa tu opinión.  ¿Estás de acuerdo con las interpretaciones de tus compañeros/as? Escribe por lo menos 5 oraciones y no puedes decir: ”porque me gusta”... Sé creativo/a.</a:t>
            </a:r>
            <a:endParaRPr/>
          </a:p>
        </p:txBody>
      </p:sp>
      <p:sp>
        <p:nvSpPr>
          <p:cNvPr id="209" name="Google Shape;209;p30"/>
          <p:cNvSpPr txBox="1"/>
          <p:nvPr/>
        </p:nvSpPr>
        <p:spPr>
          <a:xfrm>
            <a:off x="7813723" y="3533090"/>
            <a:ext cx="1093500" cy="470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20 puntos</a:t>
            </a:r>
            <a:endParaRPr b="1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